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8"/>
  </p:notesMasterIdLst>
  <p:sldIdLst>
    <p:sldId id="256" r:id="rId2"/>
    <p:sldId id="257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328" r:id="rId16"/>
    <p:sldId id="272" r:id="rId17"/>
    <p:sldId id="273" r:id="rId18"/>
    <p:sldId id="275" r:id="rId19"/>
    <p:sldId id="326" r:id="rId20"/>
    <p:sldId id="327" r:id="rId21"/>
    <p:sldId id="271" r:id="rId22"/>
    <p:sldId id="302" r:id="rId23"/>
    <p:sldId id="316" r:id="rId24"/>
    <p:sldId id="317" r:id="rId25"/>
    <p:sldId id="318" r:id="rId26"/>
    <p:sldId id="319" r:id="rId27"/>
    <p:sldId id="320" r:id="rId28"/>
    <p:sldId id="274" r:id="rId29"/>
    <p:sldId id="276" r:id="rId30"/>
    <p:sldId id="291" r:id="rId31"/>
    <p:sldId id="290" r:id="rId32"/>
    <p:sldId id="294" r:id="rId33"/>
    <p:sldId id="279" r:id="rId34"/>
    <p:sldId id="334" r:id="rId35"/>
    <p:sldId id="323" r:id="rId36"/>
    <p:sldId id="33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1DE"/>
    <a:srgbClr val="E3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C1C3A-AE9D-4EF3-9A3C-A9DD4BAF0B10}" type="datetimeFigureOut">
              <a:rPr lang="en-AU" smtClean="0"/>
              <a:t>27/02/2017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BE4C6-FC17-43FD-BD8E-7F3A483175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02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37CB9A7-CC5A-4411-A92C-27A863E4E705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9653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E4FC-0452-4735-8C38-914670E243D5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22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CA6E8-23B5-4F41-A7F5-3D76DD50A5E1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69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3110-9166-4842-8084-B94B9B9037A4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556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2254-782B-4575-8309-794671CD20BA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927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F326-9376-4252-BDF8-C7D6421FDE39}" type="datetime1">
              <a:rPr lang="en-AU" smtClean="0"/>
              <a:t>27/02/2017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93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5412-4EFA-4276-BBAA-6600F096129F}" type="datetime1">
              <a:rPr lang="en-AU" smtClean="0"/>
              <a:t>27/02/2017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28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4809-1CF9-40E9-8C84-6F1DA8DBC716}" type="datetime1">
              <a:rPr lang="en-AU" smtClean="0"/>
              <a:t>27/02/2017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761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D0323-A156-4C2C-9B6D-45189FFC995A}" type="datetime1">
              <a:rPr lang="en-AU" smtClean="0"/>
              <a:t>27/02/2017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819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A5C3-5C46-40D8-B06C-B073EF7969A3}" type="datetime1">
              <a:rPr lang="en-AU" smtClean="0"/>
              <a:t>27/02/2017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ENGG 1500 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20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53BC3-D779-46A5-957B-FB79CA8A7AC0}" type="datetime1">
              <a:rPr lang="en-AU" smtClean="0"/>
              <a:t>27/02/2017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ENGG 1500  lecture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2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CDA8858-8499-48C3-AF31-EDEFC53B3D04}" type="datetime1">
              <a:rPr lang="en-AU" smtClean="0"/>
              <a:t>27/02/2017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AU"/>
              <a:t>ENGG 1500 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B2B1F91-8591-496D-817F-7258901A20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88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engineeringchallenges.org/challenges.asp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8UFGu2M2g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dylan.cuskelly@newcastle.edu.a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05" y="2078"/>
            <a:ext cx="8620297" cy="64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What’s next???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496597"/>
            <a:ext cx="10515600" cy="5253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Well that’s going to be up to you</a:t>
            </a:r>
          </a:p>
          <a:p>
            <a:pPr marL="0" indent="0">
              <a:buNone/>
            </a:pPr>
            <a:r>
              <a:rPr lang="en-AU" sz="2000" dirty="0"/>
              <a:t>What are the next </a:t>
            </a:r>
            <a:r>
              <a:rPr lang="en-AU" sz="2000" dirty="0">
                <a:hlinkClick r:id="rId2"/>
              </a:rPr>
              <a:t>big challenges</a:t>
            </a:r>
            <a:r>
              <a:rPr lang="en-AU" sz="2000" dirty="0"/>
              <a:t>?</a:t>
            </a:r>
          </a:p>
          <a:p>
            <a:pPr lvl="1"/>
            <a:r>
              <a:rPr lang="en-AU" sz="1800" dirty="0"/>
              <a:t>Sustainable energy</a:t>
            </a:r>
          </a:p>
          <a:p>
            <a:pPr lvl="1"/>
            <a:r>
              <a:rPr lang="en-AU" sz="1800" dirty="0"/>
              <a:t>Smart systems</a:t>
            </a:r>
          </a:p>
          <a:p>
            <a:pPr lvl="1"/>
            <a:r>
              <a:rPr lang="en-AU" sz="1800" dirty="0"/>
              <a:t>Mars</a:t>
            </a:r>
          </a:p>
          <a:p>
            <a:pPr lvl="1"/>
            <a:r>
              <a:rPr lang="en-AU" sz="1800" dirty="0"/>
              <a:t>Medicine?</a:t>
            </a:r>
          </a:p>
          <a:p>
            <a:pPr lvl="1"/>
            <a:r>
              <a:rPr lang="en-AU" sz="1800" dirty="0"/>
              <a:t>Brain science?</a:t>
            </a:r>
          </a:p>
          <a:p>
            <a:pPr marL="0" indent="0">
              <a:buNone/>
            </a:pPr>
            <a:r>
              <a:rPr lang="en-AU" sz="2000" dirty="0"/>
              <a:t>Engineers are problem solvers </a:t>
            </a:r>
          </a:p>
          <a:p>
            <a:pPr marL="0" indent="0">
              <a:buNone/>
            </a:pPr>
            <a:r>
              <a:rPr lang="en-AU" sz="2000" dirty="0"/>
              <a:t>I can’t do it, I'm too old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10</a:t>
            </a:fld>
            <a:endParaRPr lang="en-AU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2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2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9" y="485774"/>
            <a:ext cx="11313009" cy="637222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11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47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sewerhistory.org/wp-content/uploads/2013/10/1914_cohm0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6" y="0"/>
            <a:ext cx="4919494" cy="68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12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06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pload.wikimedia.org/wikipedia/commons/1/1d/Google_Flu_Trends_Data%2C_South_Afric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40" r="633" b="5005"/>
          <a:stretch/>
        </p:blipFill>
        <p:spPr bwMode="auto">
          <a:xfrm>
            <a:off x="-29727" y="704851"/>
            <a:ext cx="11321533" cy="61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13</a:t>
            </a:fld>
            <a:endParaRPr lang="en-AU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9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9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8UFGu2M2g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64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	The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Semi – autonomous vehicles</a:t>
            </a:r>
          </a:p>
          <a:p>
            <a:r>
              <a:rPr lang="en-GB" dirty="0"/>
              <a:t>Micro wind turbine</a:t>
            </a:r>
          </a:p>
          <a:p>
            <a:r>
              <a:rPr lang="en-GB" dirty="0"/>
              <a:t>Desalination devices</a:t>
            </a:r>
          </a:p>
          <a:p>
            <a:r>
              <a:rPr lang="en-GB" dirty="0"/>
              <a:t>River crossing using augmented reality</a:t>
            </a:r>
          </a:p>
          <a:p>
            <a:r>
              <a:rPr lang="en-GB" dirty="0"/>
              <a:t>Optimising structures via computer simulation</a:t>
            </a:r>
          </a:p>
          <a:p>
            <a:r>
              <a:rPr lang="en-GB" dirty="0"/>
              <a:t>Mobile apps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0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4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en-AU" dirty="0"/>
              <a:t>	</a:t>
            </a:r>
            <a:br>
              <a:rPr lang="en-AU" dirty="0"/>
            </a:br>
            <a:r>
              <a:rPr lang="en-AU" dirty="0"/>
              <a:t>	By the end of this semester you will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Solve a problem</a:t>
            </a:r>
          </a:p>
          <a:p>
            <a:r>
              <a:rPr lang="en-AU" dirty="0"/>
              <a:t>Communicate effectively</a:t>
            </a:r>
          </a:p>
          <a:p>
            <a:r>
              <a:rPr lang="en-AU" dirty="0"/>
              <a:t>Work with peers</a:t>
            </a:r>
          </a:p>
          <a:p>
            <a:r>
              <a:rPr lang="en-AU" dirty="0"/>
              <a:t>Understand engineering both as a whole and as a degree</a:t>
            </a:r>
          </a:p>
          <a:p>
            <a:r>
              <a:rPr lang="en-AU" dirty="0"/>
              <a:t>Understand more about how university works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16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35024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50876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1324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5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4962525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	</a:t>
            </a:r>
            <a:br>
              <a:rPr lang="en-AU" dirty="0"/>
            </a:br>
            <a:r>
              <a:rPr lang="en-AU" dirty="0"/>
              <a:t>	How? By Doing!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At this stage you have no idea how to do it properly (you might think you do but you don’t)</a:t>
            </a:r>
          </a:p>
          <a:p>
            <a:r>
              <a:rPr lang="en-AU" dirty="0"/>
              <a:t>If your scared, you should be</a:t>
            </a:r>
          </a:p>
          <a:p>
            <a:r>
              <a:rPr lang="en-AU" dirty="0"/>
              <a:t>We will guide you through the process</a:t>
            </a:r>
          </a:p>
          <a:p>
            <a:r>
              <a:rPr lang="en-AU" dirty="0"/>
              <a:t>Over the next 10 weeks you will work through the entire project using the engineering method to arrive at a tangible solution to the problem</a:t>
            </a:r>
          </a:p>
          <a:p>
            <a:r>
              <a:rPr lang="en-AU" dirty="0"/>
              <a:t>You will need to be self driven, we are not going to give you the answer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71750" y="916199"/>
            <a:ext cx="3829051" cy="69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17</a:t>
            </a:fld>
            <a:endParaRPr lang="en-AU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1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dirty="0"/>
              <a:t>	Your projects: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Intentionally open ended… That’s a real problems</a:t>
            </a:r>
          </a:p>
          <a:p>
            <a:r>
              <a:rPr lang="en-AU" dirty="0"/>
              <a:t>Have many paths and many possible solutions</a:t>
            </a:r>
          </a:p>
          <a:p>
            <a:r>
              <a:rPr lang="en-AU" dirty="0"/>
              <a:t>Have no clear answer</a:t>
            </a:r>
          </a:p>
          <a:p>
            <a:r>
              <a:rPr lang="en-AU" dirty="0"/>
              <a:t>Steep learning curve</a:t>
            </a:r>
          </a:p>
          <a:p>
            <a:r>
              <a:rPr lang="en-AU" dirty="0"/>
              <a:t>They all require research, planning, building, testing and evaluation </a:t>
            </a:r>
          </a:p>
          <a:p>
            <a:endParaRPr lang="en-AU" dirty="0"/>
          </a:p>
          <a:p>
            <a:r>
              <a:rPr lang="en-AU" dirty="0"/>
              <a:t>Targeted to a discipline but really interchangeable! You are here for the experience not the outcome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18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3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	Why am I doing this to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19</a:t>
            </a:fld>
            <a:endParaRPr lang="en-AU"/>
          </a:p>
        </p:txBody>
      </p:sp>
      <p:sp>
        <p:nvSpPr>
          <p:cNvPr id="5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7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i got th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83" y="1810871"/>
            <a:ext cx="3871099" cy="50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74162"/>
            <a:ext cx="8595360" cy="4351337"/>
          </a:xfrm>
        </p:spPr>
        <p:txBody>
          <a:bodyPr/>
          <a:lstStyle/>
          <a:p>
            <a:r>
              <a:rPr lang="en-GB" dirty="0"/>
              <a:t>I want you to be capable of seeing a problem, you have no idea how to solve, and saying: </a:t>
            </a:r>
          </a:p>
          <a:p>
            <a:r>
              <a:rPr lang="en-GB" dirty="0"/>
              <a:t>Learn new skills learn independently! The tutors will not tell you everything!</a:t>
            </a:r>
          </a:p>
          <a:p>
            <a:r>
              <a:rPr lang="en-GB" dirty="0"/>
              <a:t>Depending on the project you may need to learn:</a:t>
            </a:r>
          </a:p>
          <a:p>
            <a:pPr lvl="1"/>
            <a:r>
              <a:rPr lang="en-GB" dirty="0"/>
              <a:t>New software</a:t>
            </a:r>
          </a:p>
          <a:p>
            <a:pPr lvl="1"/>
            <a:r>
              <a:rPr lang="en-GB" dirty="0"/>
              <a:t>Construction (or both)</a:t>
            </a:r>
          </a:p>
          <a:p>
            <a:pPr lvl="1"/>
            <a:r>
              <a:rPr lang="en-GB" dirty="0"/>
              <a:t>Learn how things work</a:t>
            </a:r>
          </a:p>
          <a:p>
            <a:pPr lvl="1"/>
            <a:r>
              <a:rPr lang="en-GB" dirty="0"/>
              <a:t>Underlying physical principles</a:t>
            </a:r>
          </a:p>
          <a:p>
            <a:r>
              <a:rPr lang="en-GB" dirty="0"/>
              <a:t>Value add to the technical skills you are learning in other subjects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7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8720"/>
            <a:ext cx="11292839" cy="46074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</a:t>
            </a:fld>
            <a:endParaRPr lang="en-AU"/>
          </a:p>
        </p:txBody>
      </p:sp>
      <p:pic>
        <p:nvPicPr>
          <p:cNvPr id="1026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513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	ENGG1500 Classes: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Lectures:</a:t>
            </a:r>
          </a:p>
          <a:p>
            <a:pPr lvl="1"/>
            <a:r>
              <a:rPr lang="en-GB" dirty="0"/>
              <a:t>From me</a:t>
            </a:r>
          </a:p>
          <a:p>
            <a:pPr lvl="1"/>
            <a:r>
              <a:rPr lang="en-GB" dirty="0"/>
              <a:t>Talk about general engineering topics</a:t>
            </a:r>
          </a:p>
          <a:p>
            <a:pPr lvl="1"/>
            <a:r>
              <a:rPr lang="en-GB" dirty="0"/>
              <a:t>Help you understand the projects</a:t>
            </a:r>
          </a:p>
          <a:p>
            <a:r>
              <a:rPr lang="en-GB" dirty="0"/>
              <a:t>Workshops: </a:t>
            </a:r>
          </a:p>
          <a:p>
            <a:pPr lvl="1"/>
            <a:r>
              <a:rPr lang="en-GB" dirty="0"/>
              <a:t>From experts in your discipline </a:t>
            </a:r>
          </a:p>
          <a:p>
            <a:pPr lvl="1"/>
            <a:r>
              <a:rPr lang="en-GB" dirty="0"/>
              <a:t>For you to work on the project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Most important part</a:t>
            </a:r>
          </a:p>
          <a:p>
            <a:r>
              <a:rPr lang="en-GB" dirty="0"/>
              <a:t>Tutorials: </a:t>
            </a:r>
          </a:p>
          <a:p>
            <a:pPr lvl="1"/>
            <a:r>
              <a:rPr lang="en-GB" dirty="0"/>
              <a:t>For you to work on your project</a:t>
            </a:r>
          </a:p>
          <a:p>
            <a:pPr lvl="1"/>
            <a:r>
              <a:rPr lang="en-GB" dirty="0"/>
              <a:t>Research/writing/ </a:t>
            </a:r>
            <a:r>
              <a:rPr lang="en-GB" dirty="0" smtClean="0"/>
              <a:t>design</a:t>
            </a:r>
          </a:p>
          <a:p>
            <a:r>
              <a:rPr lang="en-GB" dirty="0" smtClean="0"/>
              <a:t>Enrolments!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20</a:t>
            </a:fld>
            <a:endParaRPr lang="en-AU"/>
          </a:p>
        </p:txBody>
      </p:sp>
      <p:sp>
        <p:nvSpPr>
          <p:cNvPr id="5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7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ENGG1500 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Problem based/ Self driven learning</a:t>
            </a:r>
          </a:p>
          <a:p>
            <a:r>
              <a:rPr lang="en-AU" dirty="0"/>
              <a:t>Conceptual not heavily technical</a:t>
            </a:r>
          </a:p>
          <a:p>
            <a:r>
              <a:rPr lang="en-AU" dirty="0"/>
              <a:t>Complimentary to your other courses</a:t>
            </a:r>
          </a:p>
          <a:p>
            <a:r>
              <a:rPr lang="en-AU" dirty="0"/>
              <a:t>Board/ inclusive of external factors and disciplines</a:t>
            </a:r>
          </a:p>
          <a:p>
            <a:r>
              <a:rPr lang="en-AU" dirty="0"/>
              <a:t>About the experience not the outcome</a:t>
            </a:r>
          </a:p>
          <a:p>
            <a:r>
              <a:rPr lang="en-AU" sz="2800" dirty="0"/>
              <a:t>Brand new!</a:t>
            </a:r>
          </a:p>
          <a:p>
            <a:r>
              <a:rPr lang="en-AU" dirty="0"/>
              <a:t>The first of 4 professional practice courses </a:t>
            </a:r>
          </a:p>
          <a:p>
            <a:endParaRPr lang="en-AU" sz="2800" dirty="0"/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21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6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11292840" cy="1950826"/>
          </a:xfrm>
        </p:spPr>
        <p:txBody>
          <a:bodyPr>
            <a:normAutofit/>
          </a:bodyPr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Difference between the engineering 	disciplines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2908" y="2142938"/>
            <a:ext cx="8595360" cy="4351337"/>
          </a:xfrm>
        </p:spPr>
        <p:txBody>
          <a:bodyPr/>
          <a:lstStyle/>
          <a:p>
            <a:r>
              <a:rPr lang="en-AU" dirty="0"/>
              <a:t>Basically its all the same</a:t>
            </a:r>
          </a:p>
          <a:p>
            <a:r>
              <a:rPr lang="en-AU" dirty="0"/>
              <a:t>Just different tools in your problem solving tool kit</a:t>
            </a:r>
          </a:p>
          <a:p>
            <a:r>
              <a:rPr lang="en-AU" dirty="0"/>
              <a:t>We like to joke about it</a:t>
            </a:r>
          </a:p>
          <a:p>
            <a:r>
              <a:rPr lang="en-AU" dirty="0"/>
              <a:t>Most useful in multidisciplinary teams</a:t>
            </a:r>
          </a:p>
          <a:p>
            <a:r>
              <a:rPr lang="en-AU" dirty="0"/>
              <a:t>Not too different from science either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22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I’m you… well I was 9 years ago</a:t>
            </a:r>
          </a:p>
          <a:p>
            <a:r>
              <a:rPr lang="en-AU" dirty="0"/>
              <a:t>Mechanical engineering degree</a:t>
            </a:r>
          </a:p>
          <a:p>
            <a:r>
              <a:rPr lang="en-AU" dirty="0"/>
              <a:t>Honours project investigating the synthesis of advanced ceramics by combustion reactions</a:t>
            </a:r>
          </a:p>
          <a:p>
            <a:r>
              <a:rPr lang="en-AU" dirty="0"/>
              <a:t>PhD in material science</a:t>
            </a:r>
          </a:p>
          <a:p>
            <a:pPr lvl="1"/>
            <a:r>
              <a:rPr lang="en-AU" dirty="0"/>
              <a:t>Dr Dylan Cuskelly </a:t>
            </a:r>
          </a:p>
          <a:p>
            <a:pPr lvl="1"/>
            <a:r>
              <a:rPr lang="en-AU" dirty="0"/>
              <a:t>Published 10 papers</a:t>
            </a:r>
          </a:p>
          <a:p>
            <a:pPr lvl="1"/>
            <a:r>
              <a:rPr lang="en-AU" dirty="0"/>
              <a:t>Presented at 2 International conferences</a:t>
            </a:r>
          </a:p>
          <a:p>
            <a:pPr lvl="1"/>
            <a:r>
              <a:rPr lang="en-AU" dirty="0"/>
              <a:t>Research at Cambridge 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23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What do I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 make new materials in interesting ways</a:t>
            </a:r>
          </a:p>
          <a:p>
            <a:pPr lvl="1"/>
            <a:r>
              <a:rPr lang="en-AU" dirty="0"/>
              <a:t>MAX phases – ceramics with metallic properties</a:t>
            </a:r>
          </a:p>
          <a:p>
            <a:pPr lvl="1"/>
            <a:r>
              <a:rPr lang="en-AU" dirty="0"/>
              <a:t>Things for physics; brasses, purple gold, tungsten bronzes…</a:t>
            </a:r>
          </a:p>
          <a:p>
            <a:pPr lvl="1"/>
            <a:r>
              <a:rPr lang="en-AU" dirty="0"/>
              <a:t>Miscibility gap alloys for renewable energy thermal storage</a:t>
            </a:r>
          </a:p>
          <a:p>
            <a:endParaRPr lang="en-AU" dirty="0"/>
          </a:p>
          <a:p>
            <a:r>
              <a:rPr lang="en-AU" dirty="0"/>
              <a:t>I also teach</a:t>
            </a:r>
          </a:p>
          <a:p>
            <a:pPr lvl="1"/>
            <a:r>
              <a:rPr lang="en-AU" dirty="0"/>
              <a:t>Lecture GENG1000 </a:t>
            </a:r>
          </a:p>
          <a:p>
            <a:pPr lvl="1"/>
            <a:r>
              <a:rPr lang="en-AU" dirty="0"/>
              <a:t>Tutor for the last 5 years</a:t>
            </a:r>
          </a:p>
          <a:p>
            <a:pPr lvl="1"/>
            <a:r>
              <a:rPr lang="en-AU" dirty="0"/>
              <a:t>Built ENGG1500 (with help)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grpSp>
        <p:nvGrpSpPr>
          <p:cNvPr id="5" name="Group 4"/>
          <p:cNvGrpSpPr/>
          <p:nvPr/>
        </p:nvGrpSpPr>
        <p:grpSpPr>
          <a:xfrm>
            <a:off x="8096249" y="1799"/>
            <a:ext cx="3196591" cy="6856201"/>
            <a:chOff x="8096249" y="1799"/>
            <a:chExt cx="3196591" cy="6856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9" y="1799"/>
              <a:ext cx="3196591" cy="3196591"/>
            </a:xfrm>
            <a:prstGeom prst="rect">
              <a:avLst/>
            </a:prstGeom>
          </p:spPr>
        </p:pic>
        <p:pic>
          <p:nvPicPr>
            <p:cNvPr id="28674" name="Picture 2" descr="Image result for MAX phase machinabilit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06" t="905" r="5775" b="29327"/>
            <a:stretch/>
          </p:blipFill>
          <p:spPr bwMode="auto">
            <a:xfrm>
              <a:off x="8096249" y="2558752"/>
              <a:ext cx="3196591" cy="429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24</a:t>
            </a:fld>
            <a:endParaRPr lang="en-AU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2" name="Picture 2" descr="The University of Newcastle, Austra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5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Why am I telling you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21" y="1820863"/>
            <a:ext cx="5681853" cy="4351337"/>
          </a:xfrm>
        </p:spPr>
        <p:txBody>
          <a:bodyPr/>
          <a:lstStyle/>
          <a:p>
            <a:r>
              <a:rPr lang="en-AU" dirty="0"/>
              <a:t>Lectures are all researchers first, and very good at it!</a:t>
            </a:r>
          </a:p>
          <a:p>
            <a:r>
              <a:rPr lang="en-AU" dirty="0"/>
              <a:t>Newcastle university has produced some amazing research and collaborated with universities all over the world</a:t>
            </a:r>
          </a:p>
          <a:p>
            <a:r>
              <a:rPr lang="en-AU" dirty="0"/>
              <a:t>Lecturers are not teachers</a:t>
            </a:r>
          </a:p>
          <a:p>
            <a:r>
              <a:rPr lang="en-AU" dirty="0"/>
              <a:t>I am the least experienced lecturer you will have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6" y="1516715"/>
            <a:ext cx="5207484" cy="39056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25</a:t>
            </a:fld>
            <a:endParaRPr lang="en-AU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1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2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How do you find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117725"/>
            <a:ext cx="8595360" cy="4351337"/>
          </a:xfrm>
        </p:spPr>
        <p:txBody>
          <a:bodyPr/>
          <a:lstStyle/>
          <a:p>
            <a:pPr>
              <a:buFontTx/>
              <a:buNone/>
            </a:pPr>
            <a:r>
              <a:rPr lang="en-AU" altLang="en-US" dirty="0"/>
              <a:t>I am Dr Dylan Cuskelly</a:t>
            </a:r>
          </a:p>
          <a:p>
            <a:pPr>
              <a:buFontTx/>
              <a:buNone/>
            </a:pPr>
            <a:r>
              <a:rPr lang="en-AU" altLang="en-US" dirty="0"/>
              <a:t>Room: ES315</a:t>
            </a:r>
          </a:p>
          <a:p>
            <a:pPr>
              <a:buFontTx/>
              <a:buNone/>
            </a:pPr>
            <a:r>
              <a:rPr lang="en-AU" altLang="en-US" dirty="0"/>
              <a:t>Email: </a:t>
            </a:r>
            <a:r>
              <a:rPr lang="en-AU" altLang="en-US" dirty="0">
                <a:hlinkClick r:id="rId2"/>
              </a:rPr>
              <a:t>dylan.cuskelly@newcastle.edu.au</a:t>
            </a:r>
            <a:endParaRPr lang="en-AU" altLang="en-US" dirty="0"/>
          </a:p>
          <a:p>
            <a:pPr>
              <a:buFontTx/>
              <a:buNone/>
            </a:pPr>
            <a:endParaRPr lang="en-AU" altLang="en-US" dirty="0"/>
          </a:p>
          <a:p>
            <a:pPr>
              <a:buFontTx/>
              <a:buNone/>
            </a:pPr>
            <a:r>
              <a:rPr lang="en-AU" altLang="en-US" dirty="0"/>
              <a:t>Remember there are over 400 of you, Emails are important!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26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>
            <a:normAutofit/>
          </a:bodyPr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This week you need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71675"/>
            <a:ext cx="8595360" cy="435133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Go to your workshop! 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Read you project description (Look in the blackboard folder)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Do any OH&amp;S required of you (PPE, Lab inductions)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Start researching 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Don’t try to solve your problem yet</a:t>
            </a:r>
            <a:r>
              <a:rPr lang="en-AU" dirty="0" smtClean="0"/>
              <a:t>! (next week)</a:t>
            </a:r>
            <a:endParaRPr lang="en-AU" dirty="0"/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27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Introduction to University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Blackboard is the place that all your course material will go</a:t>
            </a:r>
          </a:p>
          <a:p>
            <a:r>
              <a:rPr lang="en-AU" dirty="0"/>
              <a:t>Email is the communication method at university</a:t>
            </a:r>
          </a:p>
          <a:p>
            <a:pPr lvl="1"/>
            <a:r>
              <a:rPr lang="en-AU" dirty="0"/>
              <a:t>Check it every day</a:t>
            </a:r>
          </a:p>
          <a:p>
            <a:pPr lvl="1"/>
            <a:r>
              <a:rPr lang="en-AU" dirty="0"/>
              <a:t>‘I didn’t see the email’ is never an excuse</a:t>
            </a:r>
          </a:p>
          <a:p>
            <a:pPr lvl="1"/>
            <a:r>
              <a:rPr lang="en-AU" dirty="0"/>
              <a:t>I get them on my phone</a:t>
            </a:r>
          </a:p>
          <a:p>
            <a:r>
              <a:rPr lang="en-AU" dirty="0"/>
              <a:t>ECHO records lectures</a:t>
            </a:r>
          </a:p>
          <a:p>
            <a:pPr lvl="1"/>
            <a:r>
              <a:rPr lang="en-AU" dirty="0"/>
              <a:t>For revision not replacement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28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/>
              <a:t>	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190975" cy="4351337"/>
          </a:xfrm>
        </p:spPr>
        <p:txBody>
          <a:bodyPr>
            <a:normAutofit/>
          </a:bodyPr>
          <a:lstStyle/>
          <a:p>
            <a:r>
              <a:rPr lang="en-AU" dirty="0"/>
              <a:t>Not like high school!</a:t>
            </a:r>
          </a:p>
          <a:p>
            <a:pPr lvl="1"/>
            <a:r>
              <a:rPr lang="en-AU" dirty="0"/>
              <a:t>No syllabus, no dot points. We want to see you think!</a:t>
            </a:r>
          </a:p>
          <a:p>
            <a:pPr lvl="1"/>
            <a:r>
              <a:rPr lang="en-AU" dirty="0"/>
              <a:t>No scaling. Help those around you, your peers are your life support</a:t>
            </a:r>
          </a:p>
          <a:p>
            <a:pPr lvl="1"/>
            <a:r>
              <a:rPr lang="en-AU" dirty="0"/>
              <a:t>I can give everyone an HD or everyone a fail</a:t>
            </a:r>
          </a:p>
          <a:p>
            <a:pPr lvl="1"/>
            <a:r>
              <a:rPr lang="en-AU" dirty="0"/>
              <a:t>Think 1 hr per 1 % (conservative for first year)</a:t>
            </a:r>
          </a:p>
          <a:p>
            <a:pPr lvl="1"/>
            <a:r>
              <a:rPr lang="en-AU" sz="2400" dirty="0"/>
              <a:t>Worry more about what you learn then what mark you get!</a:t>
            </a:r>
          </a:p>
          <a:p>
            <a:pPr lvl="1"/>
            <a:endParaRPr lang="en-AU" dirty="0"/>
          </a:p>
          <a:p>
            <a:r>
              <a:rPr lang="en-AU" dirty="0"/>
              <a:t>Your course outline should give you information on assessments</a:t>
            </a:r>
          </a:p>
          <a:p>
            <a:pPr lvl="1"/>
            <a:r>
              <a:rPr lang="en-AU" dirty="0"/>
              <a:t>Listen to your Workshop tutor, they may change things </a:t>
            </a:r>
          </a:p>
          <a:p>
            <a:pPr lvl="1"/>
            <a:r>
              <a:rPr lang="en-AU" dirty="0"/>
              <a:t>There is a second assessment document to help you understand the assessments</a:t>
            </a:r>
          </a:p>
          <a:p>
            <a:pPr lvl="1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29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218" name="Picture 2" descr="Image result for iron man gif HD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99"/>
            <a:ext cx="11299620" cy="68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1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68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altLang="en-US" dirty="0"/>
              <a:t/>
            </a:r>
            <a:br>
              <a:rPr lang="en-AU" altLang="en-US" dirty="0"/>
            </a:br>
            <a:r>
              <a:rPr lang="en-AU" altLang="en-US" dirty="0"/>
              <a:t>	Tips for survival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03338" y="16668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dirty="0"/>
              <a:t>This is advice not rules</a:t>
            </a:r>
          </a:p>
          <a:p>
            <a:r>
              <a:rPr lang="en-AU" sz="1600" dirty="0"/>
              <a:t>What works for me might not work for you</a:t>
            </a:r>
          </a:p>
          <a:p>
            <a:endParaRPr lang="en-AU" sz="1600" dirty="0"/>
          </a:p>
          <a:p>
            <a:r>
              <a:rPr lang="en-AU" dirty="0"/>
              <a:t>Get help if you need it</a:t>
            </a:r>
          </a:p>
          <a:p>
            <a:endParaRPr lang="en-AU" dirty="0"/>
          </a:p>
          <a:p>
            <a:r>
              <a:rPr lang="en-AU" dirty="0"/>
              <a:t>Doesn't matter as long as you work hard!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30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altLang="en-US" dirty="0"/>
              <a:t/>
            </a:r>
            <a:br>
              <a:rPr lang="en-AU" altLang="en-US" dirty="0"/>
            </a:br>
            <a:r>
              <a:rPr lang="en-AU" altLang="en-US" dirty="0"/>
              <a:t>	Data storage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Memory sticks = life these days</a:t>
            </a:r>
          </a:p>
          <a:p>
            <a:r>
              <a:rPr lang="en-AU" altLang="en-US" dirty="0"/>
              <a:t>Make it easy for it to find its way home</a:t>
            </a:r>
          </a:p>
          <a:p>
            <a:r>
              <a:rPr lang="en-AU" altLang="en-US" dirty="0"/>
              <a:t>Make a ‘read me’ file with sufficient details for someone to return it to you</a:t>
            </a:r>
          </a:p>
          <a:p>
            <a:r>
              <a:rPr lang="en-AU" altLang="en-US" dirty="0"/>
              <a:t>I’m on a cloud</a:t>
            </a:r>
          </a:p>
          <a:p>
            <a:r>
              <a:rPr lang="en-AU" altLang="en-US" dirty="0"/>
              <a:t>Dropbox, google drive, one drive</a:t>
            </a:r>
          </a:p>
        </p:txBody>
      </p:sp>
      <p:pic>
        <p:nvPicPr>
          <p:cNvPr id="9222" name="Picture 6" descr="http://www.free-for-kids.com/welcome-greek-gods-colou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71" y="3616431"/>
            <a:ext cx="3565526" cy="324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31</a:t>
            </a:fld>
            <a:endParaRPr lang="en-AU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1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altLang="en-US" dirty="0"/>
              <a:t/>
            </a:r>
            <a:br>
              <a:rPr lang="en-AU" altLang="en-US" dirty="0"/>
            </a:br>
            <a:r>
              <a:rPr lang="en-AU" altLang="en-US" dirty="0"/>
              <a:t>	Tips from previous Students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952500" y="1664353"/>
            <a:ext cx="8610600" cy="56308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altLang="en-US" sz="1600" dirty="0"/>
              <a:t>Basis - An informal questionnaire was to past students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altLang="en-US" sz="1600" dirty="0"/>
              <a:t>What would you have liked to know in week 1?</a:t>
            </a:r>
          </a:p>
          <a:p>
            <a:pPr lvl="1"/>
            <a:r>
              <a:rPr lang="en-AU" altLang="en-US" dirty="0">
                <a:solidFill>
                  <a:schemeClr val="tx1"/>
                </a:solidFill>
              </a:rPr>
              <a:t>Size of the workload (general </a:t>
            </a:r>
            <a:r>
              <a:rPr lang="en-AU" altLang="en-US" dirty="0" err="1">
                <a:solidFill>
                  <a:schemeClr val="tx1"/>
                </a:solidFill>
              </a:rPr>
              <a:t>Uni</a:t>
            </a:r>
            <a:r>
              <a:rPr lang="en-AU" alt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AU" altLang="en-US" dirty="0">
                <a:solidFill>
                  <a:schemeClr val="tx1"/>
                </a:solidFill>
              </a:rPr>
              <a:t>How to study well and how to structure my time.</a:t>
            </a:r>
          </a:p>
          <a:p>
            <a:pPr lvl="1"/>
            <a:r>
              <a:rPr lang="en-AU" altLang="en-US" dirty="0">
                <a:solidFill>
                  <a:schemeClr val="tx1"/>
                </a:solidFill>
              </a:rPr>
              <a:t>That doing 4 subjects of 6 hours a week (i.e. 24 hours) plus at home study which was suggested 1 hour or more for every hour at </a:t>
            </a:r>
            <a:r>
              <a:rPr lang="en-AU" altLang="en-US" dirty="0" err="1">
                <a:solidFill>
                  <a:schemeClr val="tx1"/>
                </a:solidFill>
              </a:rPr>
              <a:t>uni</a:t>
            </a:r>
            <a:r>
              <a:rPr lang="en-AU" altLang="en-US" dirty="0">
                <a:solidFill>
                  <a:schemeClr val="tx1"/>
                </a:solidFill>
              </a:rPr>
              <a:t> = 48 hours. So it isn't really possible to have a part-time job and do well at </a:t>
            </a:r>
            <a:r>
              <a:rPr lang="en-AU" altLang="en-US" dirty="0" err="1">
                <a:solidFill>
                  <a:schemeClr val="tx1"/>
                </a:solidFill>
              </a:rPr>
              <a:t>uni.</a:t>
            </a:r>
            <a:endParaRPr lang="en-AU" altLang="en-US" dirty="0">
              <a:solidFill>
                <a:schemeClr val="tx1"/>
              </a:solidFill>
            </a:endParaRPr>
          </a:p>
          <a:p>
            <a:pPr lvl="1"/>
            <a:r>
              <a:rPr lang="en-AU" altLang="en-US" dirty="0">
                <a:solidFill>
                  <a:schemeClr val="tx1"/>
                </a:solidFill>
              </a:rPr>
              <a:t>I knew that engineering was going to be a lot of work but it would have been good if that was drummed into us somewhere.</a:t>
            </a:r>
          </a:p>
          <a:p>
            <a:pPr lvl="1"/>
            <a:r>
              <a:rPr lang="en-AU" altLang="en-US" dirty="0">
                <a:solidFill>
                  <a:schemeClr val="tx1"/>
                </a:solidFill>
              </a:rPr>
              <a:t>Study and complete homework from week 1</a:t>
            </a:r>
          </a:p>
          <a:p>
            <a:pPr lvl="1"/>
            <a:r>
              <a:rPr lang="en-AU" altLang="en-US" dirty="0"/>
              <a:t>Friends are useful </a:t>
            </a:r>
          </a:p>
          <a:p>
            <a:pPr lvl="1"/>
            <a:r>
              <a:rPr lang="en-AU" altLang="en-US" dirty="0"/>
              <a:t>Pie shop</a:t>
            </a:r>
          </a:p>
          <a:p>
            <a:pPr lvl="1"/>
            <a:endParaRPr lang="en-A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32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4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dirty="0"/>
              <a:t>	How to send an email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Start formal</a:t>
            </a:r>
          </a:p>
          <a:p>
            <a:r>
              <a:rPr lang="en-GB" altLang="en-US" dirty="0"/>
              <a:t>Make it clear</a:t>
            </a:r>
          </a:p>
          <a:p>
            <a:r>
              <a:rPr lang="en-GB" altLang="en-US" dirty="0"/>
              <a:t>Think it through before you hit send</a:t>
            </a:r>
          </a:p>
          <a:p>
            <a:r>
              <a:rPr lang="en-GB" altLang="en-US" dirty="0"/>
              <a:t>Check them regularly</a:t>
            </a:r>
          </a:p>
          <a:p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33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4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99"/>
            <a:ext cx="9692640" cy="1325562"/>
          </a:xfrm>
        </p:spPr>
        <p:txBody>
          <a:bodyPr/>
          <a:lstStyle/>
          <a:p>
            <a:r>
              <a:rPr lang="en-AU" altLang="en-US" dirty="0"/>
              <a:t/>
            </a:r>
            <a:br>
              <a:rPr lang="en-AU" altLang="en-US" dirty="0"/>
            </a:br>
            <a:r>
              <a:rPr lang="en-AU" altLang="en-US" dirty="0"/>
              <a:t>	Final bits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1665288" y="1593851"/>
            <a:ext cx="8610600" cy="5635625"/>
          </a:xfrm>
        </p:spPr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If you have a problem – talk to someone.</a:t>
            </a:r>
          </a:p>
          <a:p>
            <a:pPr>
              <a:buFontTx/>
              <a:buNone/>
            </a:pPr>
            <a:r>
              <a:rPr lang="en-US" altLang="en-US" i="1" u="sng" dirty="0"/>
              <a:t>Make sure it is the right person.</a:t>
            </a:r>
          </a:p>
          <a:p>
            <a:pPr>
              <a:buFontTx/>
              <a:buNone/>
            </a:pPr>
            <a:endParaRPr lang="en-A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34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777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AU" dirty="0"/>
              <a:t>	</a:t>
            </a:r>
            <a:br>
              <a:rPr lang="en-AU" dirty="0"/>
            </a:br>
            <a:r>
              <a:rPr lang="en-AU" dirty="0"/>
              <a:t>	Send in your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Next week I will be talking about survival strategies for university</a:t>
            </a:r>
          </a:p>
          <a:p>
            <a:r>
              <a:rPr lang="en-AU" dirty="0"/>
              <a:t>Send in any and all questions you have</a:t>
            </a:r>
          </a:p>
          <a:p>
            <a:r>
              <a:rPr lang="en-AU" dirty="0"/>
              <a:t>I will answer FAQ’s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78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8720"/>
            <a:ext cx="11292839" cy="46074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36</a:t>
            </a:fld>
            <a:endParaRPr lang="en-AU"/>
          </a:p>
        </p:txBody>
      </p:sp>
      <p:pic>
        <p:nvPicPr>
          <p:cNvPr id="1026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8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0"/>
          <a:stretch/>
        </p:blipFill>
        <p:spPr>
          <a:xfrm>
            <a:off x="0" y="2334967"/>
            <a:ext cx="6152200" cy="4523033"/>
          </a:xfrm>
          <a:prstGeom prst="rect">
            <a:avLst/>
          </a:prstGeom>
        </p:spPr>
      </p:pic>
      <p:pic>
        <p:nvPicPr>
          <p:cNvPr id="29698" name="Picture 2" descr="Image result for star trek communic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55" y="2334967"/>
            <a:ext cx="5281130" cy="45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68131" y="983408"/>
            <a:ext cx="27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Circa 1970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4</a:t>
            </a:fld>
            <a:endParaRPr lang="en-AU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11292840" y="5833812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1292840" y="5449664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2" name="Picture 2" descr="The University of Newcastle, Austra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0112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" y="423948"/>
            <a:ext cx="6415310" cy="6415310"/>
          </a:xfr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45" y="423948"/>
            <a:ext cx="4825539" cy="64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5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ixel goo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r="29034"/>
          <a:stretch/>
        </p:blipFill>
        <p:spPr bwMode="auto">
          <a:xfrm>
            <a:off x="3676650" y="47924"/>
            <a:ext cx="5050972" cy="68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6</a:t>
            </a:fld>
            <a:endParaRPr lang="en-AU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9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3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ixel vr goo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 b="2219"/>
          <a:stretch/>
        </p:blipFill>
        <p:spPr bwMode="auto">
          <a:xfrm>
            <a:off x="2698296" y="0"/>
            <a:ext cx="6674304" cy="68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7</a:t>
            </a:fld>
            <a:endParaRPr lang="en-AU"/>
          </a:p>
        </p:txBody>
      </p:sp>
      <p:sp>
        <p:nvSpPr>
          <p:cNvPr id="9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1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8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 descr="https://waymo.com/static/images/ontheroad/fleet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18139" r="23231" b="22555"/>
          <a:stretch/>
        </p:blipFill>
        <p:spPr bwMode="auto">
          <a:xfrm>
            <a:off x="0" y="345565"/>
            <a:ext cx="11292840" cy="651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8</a:t>
            </a:fld>
            <a:endParaRPr lang="en-AU"/>
          </a:p>
        </p:txBody>
      </p:sp>
      <p:sp>
        <p:nvSpPr>
          <p:cNvPr id="8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10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4785"/>
            <a:ext cx="11292840" cy="63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2B1F91-8591-496D-817F-7258901A20BF}" type="slidenum">
              <a:rPr lang="en-AU" smtClean="0"/>
              <a:t>9</a:t>
            </a:fld>
            <a:endParaRPr lang="en-AU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11292840" y="5825499"/>
            <a:ext cx="865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B42D46-BB07-4B32-A28F-CA3498991689}" type="datetime1">
              <a:rPr lang="en-AU" smtClean="0"/>
              <a:pPr/>
              <a:t>27/02/2017</a:t>
            </a:fld>
            <a:endParaRPr lang="en-AU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1292840" y="5441351"/>
            <a:ext cx="1157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ENGG 1500 </a:t>
            </a:r>
          </a:p>
          <a:p>
            <a:r>
              <a:rPr lang="en-AU" dirty="0"/>
              <a:t>lecture 1</a:t>
            </a:r>
          </a:p>
        </p:txBody>
      </p:sp>
      <p:pic>
        <p:nvPicPr>
          <p:cNvPr id="9" name="Picture 2" descr="The University of Newcastle,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40" y="1799"/>
            <a:ext cx="9143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056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1328</TotalTime>
  <Words>1193</Words>
  <Application>Microsoft Office PowerPoint</Application>
  <PresentationFormat>Widescreen</PresentationFormat>
  <Paragraphs>299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Century Schoolbook</vt:lpstr>
      <vt:lpstr>Wingdings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What’s next???</vt:lpstr>
      <vt:lpstr>PowerPoint Presentation</vt:lpstr>
      <vt:lpstr>PowerPoint Presentation</vt:lpstr>
      <vt:lpstr>PowerPoint Presentation</vt:lpstr>
      <vt:lpstr>PowerPoint Presentation</vt:lpstr>
      <vt:lpstr>  The projects</vt:lpstr>
      <vt:lpstr>   By the end of this semester you will</vt:lpstr>
      <vt:lpstr>   How? By Doing! </vt:lpstr>
      <vt:lpstr> Your projects:</vt:lpstr>
      <vt:lpstr>  Why am I doing this to you?</vt:lpstr>
      <vt:lpstr>  ENGG1500 Classes:</vt:lpstr>
      <vt:lpstr>  ENGG1500 is:</vt:lpstr>
      <vt:lpstr>  Difference between the engineering  disciplines </vt:lpstr>
      <vt:lpstr>  Who am I?</vt:lpstr>
      <vt:lpstr>  What do I do?</vt:lpstr>
      <vt:lpstr>  Why am I telling you this?</vt:lpstr>
      <vt:lpstr>  How do you find me?</vt:lpstr>
      <vt:lpstr>  This week you need to</vt:lpstr>
      <vt:lpstr>  Introduction to University</vt:lpstr>
      <vt:lpstr>  Assessments</vt:lpstr>
      <vt:lpstr>  Tips for survival</vt:lpstr>
      <vt:lpstr>  Data storage</vt:lpstr>
      <vt:lpstr>  Tips from previous Students</vt:lpstr>
      <vt:lpstr>  How to send an email</vt:lpstr>
      <vt:lpstr>  Final bits</vt:lpstr>
      <vt:lpstr>   Send in your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Cuskelly</dc:creator>
  <cp:lastModifiedBy>Dylan Cuskelly</cp:lastModifiedBy>
  <cp:revision>76</cp:revision>
  <dcterms:created xsi:type="dcterms:W3CDTF">2017-01-05T22:28:49Z</dcterms:created>
  <dcterms:modified xsi:type="dcterms:W3CDTF">2017-02-27T01:41:24Z</dcterms:modified>
</cp:coreProperties>
</file>